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7" roundtripDataSignature="AMtx7mhgtWlodsqWclbYhjH2MdrCbHbD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BEF795-7BD0-4EBA-9CAD-04A4F0793EF0}">
  <a:tblStyle styleId="{85BEF795-7BD0-4EBA-9CAD-04A4F0793E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33764c94aa_9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33764c94a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33764c94aa_9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only has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$200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for the entire project.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 full fine-tuning process, combined with large-scale API calls, would likely exceed this budget.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And also fine-tuninged Model cost more usage (tokens for input, prompt, and completion) than normal model.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Solution: Hybrid Approach (Fine-Tuning + Prompt Engineering)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Efficient Resource Allocation: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Instead of fully relying on fine-tuning, we optimized costs by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balancing fine-tuning with prompt engineering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Steps Taken: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Performed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small-scale fine-tuning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with a limited dataset (~1000 bilingual translation pairs).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Created tailored prompts to improve translation quality without the need for extensive retraining.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Reduced prompt length after fine-tuning, lowering API token consumption during translation tasks.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fa0cf1af9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32fa0cf1a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2fa0cf1af9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fa0cf1af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2fa0cf1a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2fa0cf1af9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0807ad5b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30807ad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30807ad5b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3764c94a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333764c94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g333764c94a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3764c94a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33764c94a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1" name="Google Shape;211;g333764c94aa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3764c94aa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33764c94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g333764c94a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3764c94aa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33764c94a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3" name="Google Shape;233;g333764c94aa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3764c94aa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33764c94a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4" name="Google Shape;244;g333764c94aa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fbd5aaf0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2fbd5aaf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2fbd5aaf01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f94034e5a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2f94034e5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2f94034e5a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" type="body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/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" type="body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26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27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2" name="Google Shape;32;p27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27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0" name="Google Shape;40;p30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1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080BB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blackbar" id="12" name="Google Shape;12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107113"/>
            <a:ext cx="9163050" cy="750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.Wordmark_ctr_white.png" id="13" name="Google Shape;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438" y="6530975"/>
            <a:ext cx="2551112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_W-Logo_RGB.png" id="14" name="Google Shape;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88" y="6483350"/>
            <a:ext cx="338137" cy="228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hyperlink" Target="http://drive.google.com/file/d/1EJcjDUwpc-2P3lroruK3g6lWi0yFrKu2/view" TargetMode="External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://drive.google.com/file/d/18_ShR9N_-tfTgQFGReP0-IVt_H3TJLxY/view" TargetMode="External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qpXjs3h-OVwuD21hwuiTkD2FOhN7BM6l/view" TargetMode="External"/><Relationship Id="rId5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KsSrWKNrru3lcVvCSgX-lBu2pP6Qx7eH/view" TargetMode="External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nffc3QvK6osIzo7TYAHyjgqlxv1ToYqM/view" TargetMode="External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685800" y="96675"/>
            <a:ext cx="77724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3300"/>
              <a:t>Smoke Outlook Translation Model</a:t>
            </a:r>
            <a:endParaRPr sz="3300"/>
          </a:p>
        </p:txBody>
      </p:sp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1371600" y="5478500"/>
            <a:ext cx="64008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2400">
                <a:solidFill>
                  <a:schemeClr val="dk1"/>
                </a:solidFill>
              </a:rPr>
              <a:t>Group Firebot🔥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Samuel D. Ryan, Agampreet Singh, Frankie Roberts, Yiyu Chen, </a:t>
            </a:r>
            <a:r>
              <a:rPr lang="en-US" sz="1100">
                <a:solidFill>
                  <a:schemeClr val="dk1"/>
                </a:solidFill>
              </a:rPr>
              <a:t>Aparajita Pathak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58" name="Google Shape;5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75" y="1477563"/>
            <a:ext cx="7407852" cy="39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>
            <p:ph type="ctrTitle"/>
          </p:nvPr>
        </p:nvSpPr>
        <p:spPr>
          <a:xfrm>
            <a:off x="685800" y="547325"/>
            <a:ext cx="77724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1400"/>
              <a:t>Bridging the gap in wildfire smoke forecasts for Spanish-speaking communities.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3764c94aa_9_0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333764c94aa_9_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33764c94aa_9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Development Setup</a:t>
            </a:r>
            <a:endParaRPr/>
          </a:p>
        </p:txBody>
      </p:sp>
      <p:sp>
        <p:nvSpPr>
          <p:cNvPr id="147" name="Google Shape;147;g333764c94aa_9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Set up working branches in Github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Installed required Node packages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Created special files to document notes and </a:t>
            </a:r>
            <a:r>
              <a:rPr lang="en-US" sz="2200"/>
              <a:t>learning</a:t>
            </a:r>
            <a:r>
              <a:rPr lang="en-US" sz="2200"/>
              <a:t> process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Training and grading the ChatGPT model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56" name="Google Shape;15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5" name="Google Shape;1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fa0cf1af9_0_1"/>
          <p:cNvSpPr txBox="1"/>
          <p:nvPr>
            <p:ph type="title"/>
          </p:nvPr>
        </p:nvSpPr>
        <p:spPr>
          <a:xfrm>
            <a:off x="4082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Current Status</a:t>
            </a:r>
            <a:endParaRPr/>
          </a:p>
        </p:txBody>
      </p:sp>
      <p:sp>
        <p:nvSpPr>
          <p:cNvPr id="172" name="Google Shape;172;g32fa0cf1af9_0_1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32fa0cf1af9_0_1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2fa0cf1af9_0_1"/>
          <p:cNvSpPr txBox="1"/>
          <p:nvPr/>
        </p:nvSpPr>
        <p:spPr>
          <a:xfrm>
            <a:off x="4724400" y="6324600"/>
            <a:ext cx="438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http://newvaluestreams.com/wordpress/wp-content/uploads/2009/08/navigating.jpg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5" name="Google Shape;175;g32fa0cf1af9_0_1"/>
          <p:cNvGraphicFramePr/>
          <p:nvPr/>
        </p:nvGraphicFramePr>
        <p:xfrm>
          <a:off x="408225" y="11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{85BEF795-7BD0-4EBA-9CAD-04A4F0793EF0}</a:tableStyleId>
              </a:tblPr>
              <a:tblGrid>
                <a:gridCol w="2743200"/>
                <a:gridCol w="2743200"/>
                <a:gridCol w="2743200"/>
              </a:tblGrid>
              <a:tr h="5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sng"/>
                        <a:t>Deliverable</a:t>
                      </a:r>
                      <a:endParaRPr b="1" sz="24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sng"/>
                        <a:t>Description</a:t>
                      </a:r>
                      <a:endParaRPr b="1" sz="2400"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u="sng"/>
                        <a:t>Status</a:t>
                      </a:r>
                      <a:endParaRPr b="1" sz="2400" u="sng"/>
                    </a:p>
                  </a:txBody>
                  <a:tcPr marT="91425" marB="91425" marR="91425" marL="91425"/>
                </a:tc>
              </a:tr>
              <a:tr h="8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Initial Documentation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&amp; Guide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Document and describe steps taken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00FF00"/>
                          </a:highlight>
                        </a:rPr>
                        <a:t>Complete</a:t>
                      </a:r>
                      <a:endParaRPr sz="18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8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Data Acquisition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/>
                        <a:t>Collect </a:t>
                      </a:r>
                      <a:r>
                        <a:rPr lang="en-US" sz="1800"/>
                        <a:t>historical</a:t>
                      </a:r>
                      <a:r>
                        <a:rPr lang="en-US" sz="1800"/>
                        <a:t> data for model training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00FF00"/>
                          </a:highlight>
                        </a:rPr>
                        <a:t>Complete</a:t>
                      </a:r>
                      <a:endParaRPr sz="18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8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OpenAI Token Balance Management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$200 balance for API usage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00FF00"/>
                          </a:highlight>
                        </a:rPr>
                        <a:t>Complete</a:t>
                      </a:r>
                      <a:endParaRPr sz="18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  <a:tr h="86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Model Selection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Choosing between GPT 3.5, 4o, o1, and o3 mini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highlight>
                            <a:srgbClr val="00FF00"/>
                          </a:highlight>
                        </a:rPr>
                        <a:t>On Track</a:t>
                      </a:r>
                      <a:endParaRPr sz="1800">
                        <a:highlight>
                          <a:srgbClr val="00FF00"/>
                        </a:highlight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fa0cf1af9_0_14"/>
          <p:cNvSpPr txBox="1"/>
          <p:nvPr>
            <p:ph type="title"/>
          </p:nvPr>
        </p:nvSpPr>
        <p:spPr>
          <a:xfrm>
            <a:off x="4082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182" name="Google Shape;182;g32fa0cf1af9_0_14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2fa0cf1af9_0_14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2fa0cf1af9_0_14"/>
          <p:cNvSpPr txBox="1"/>
          <p:nvPr/>
        </p:nvSpPr>
        <p:spPr>
          <a:xfrm>
            <a:off x="4724400" y="6324600"/>
            <a:ext cx="438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http://newvaluestreams.com/wordpress/wp-content/uploads/2009/08/navigating.jpg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2fa0cf1af9_0_14"/>
          <p:cNvSpPr txBox="1"/>
          <p:nvPr/>
        </p:nvSpPr>
        <p:spPr>
          <a:xfrm>
            <a:off x="304800" y="1282400"/>
            <a:ext cx="8333100" cy="4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Confirm Model Selection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Integrate Additional Training Data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Provide Step-By-Step Methodology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Tune Evaluation Metrics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186" name="Google Shape;186;g32fa0cf1af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200" y="3572425"/>
            <a:ext cx="3300700" cy="24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0807ad5b3_0_0"/>
          <p:cNvSpPr txBox="1"/>
          <p:nvPr>
            <p:ph type="title"/>
          </p:nvPr>
        </p:nvSpPr>
        <p:spPr>
          <a:xfrm>
            <a:off x="4082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User Interface Progress</a:t>
            </a:r>
            <a:endParaRPr/>
          </a:p>
        </p:txBody>
      </p:sp>
      <p:sp>
        <p:nvSpPr>
          <p:cNvPr id="193" name="Google Shape;193;g330807ad5b3_0_0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30807ad5b3_0_0"/>
          <p:cNvSpPr txBox="1"/>
          <p:nvPr/>
        </p:nvSpPr>
        <p:spPr>
          <a:xfrm>
            <a:off x="4724400" y="6324600"/>
            <a:ext cx="4382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http://newvaluestreams.com/wordpress/wp-content/uploads/2009/08/navigating.jpg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g330807ad5b3_0_0"/>
          <p:cNvPicPr preferRelativeResize="0"/>
          <p:nvPr/>
        </p:nvPicPr>
        <p:blipFill rotWithShape="1">
          <a:blip r:embed="rId3">
            <a:alphaModFix/>
          </a:blip>
          <a:srcRect b="6906" l="16694" r="4670" t="6863"/>
          <a:stretch/>
        </p:blipFill>
        <p:spPr>
          <a:xfrm>
            <a:off x="1462400" y="1143000"/>
            <a:ext cx="6219199" cy="407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3764c94aa_0_0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333764c94aa_0_0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333764c94aa_0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Sponsor </a:t>
            </a:r>
            <a:r>
              <a:rPr lang="en-US"/>
              <a:t>Engagement</a:t>
            </a:r>
            <a:r>
              <a:rPr lang="en-US"/>
              <a:t> </a:t>
            </a:r>
            <a:endParaRPr/>
          </a:p>
        </p:txBody>
      </p:sp>
      <p:sp>
        <p:nvSpPr>
          <p:cNvPr id="204" name="Google Shape;204;g333764c94aa_0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333764c94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1850"/>
            <a:ext cx="4025226" cy="26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33764c94aa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200" y="1891850"/>
            <a:ext cx="5035651" cy="26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33764c94aa_0_0" title="Sponsor_Engagement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64770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33764c94aa_0_16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33764c94aa_0_16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333764c94aa_0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Feedback &amp; Improvement</a:t>
            </a:r>
            <a:endParaRPr/>
          </a:p>
        </p:txBody>
      </p:sp>
      <p:sp>
        <p:nvSpPr>
          <p:cNvPr id="216" name="Google Shape;216;g333764c94aa_0_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Translator feedback will help refine model accuracy and improve output quality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g333764c94a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38" y="2873275"/>
            <a:ext cx="5517924" cy="28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333764c94aa_0_16" title="Feedback__Improvemen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64770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3764c94aa_0_8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333764c94aa_0_8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333764c94aa_0_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Expected Outcomes</a:t>
            </a:r>
            <a:endParaRPr/>
          </a:p>
        </p:txBody>
      </p:sp>
      <p:sp>
        <p:nvSpPr>
          <p:cNvPr id="227" name="Google Shape;227;g333764c94aa_0_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333764c94a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25" y="1199500"/>
            <a:ext cx="8900552" cy="445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33764c94aa_0_8" title="Expected_Outcom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64770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3764c94aa_0_24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33764c94aa_0_24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333764c94aa_0_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Broader Impact</a:t>
            </a:r>
            <a:endParaRPr/>
          </a:p>
        </p:txBody>
      </p:sp>
      <p:sp>
        <p:nvSpPr>
          <p:cNvPr id="238" name="Google Shape;238;g333764c94aa_0_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project lays the foundation for more AI-driven language accessibility efforts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333764c94aa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900" y="2827350"/>
            <a:ext cx="5694200" cy="3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33764c94aa_0_24" title="Broader_Impact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64770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384925" y="9695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Wildfire smoke forecasts are essential for public safety.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Many Spanish-speaking communities lack clear, reliable translations.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Misinformation or unclear forecasts can put lives at risk.</a:t>
            </a:r>
            <a:endParaRPr sz="2200"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680050" y="304125"/>
            <a:ext cx="78513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Motivation for the Project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69" name="Google Shape;6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5" y="2715325"/>
            <a:ext cx="4170073" cy="266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500" y="2660150"/>
            <a:ext cx="4342532" cy="2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569750" y="5617100"/>
            <a:ext cx="309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English Outlook 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5760025" y="5653088"/>
            <a:ext cx="3090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Spanish Translation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2954700" y="5681538"/>
            <a:ext cx="2144100" cy="30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3764c94aa_0_38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33764c94aa_0_38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33764c94aa_0_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Closing Thoughts</a:t>
            </a:r>
            <a:endParaRPr/>
          </a:p>
        </p:txBody>
      </p:sp>
      <p:sp>
        <p:nvSpPr>
          <p:cNvPr id="249" name="Google Shape;249;g333764c94aa_0_3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g333764c94a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25" y="1417657"/>
            <a:ext cx="6814648" cy="443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333764c94aa_0_38" title="Closing_Thought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64770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fbd5aaf01_0_1"/>
          <p:cNvSpPr txBox="1"/>
          <p:nvPr/>
        </p:nvSpPr>
        <p:spPr>
          <a:xfrm>
            <a:off x="680050" y="304125"/>
            <a:ext cx="78513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Why This Matters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80" name="Google Shape;80;g32fbd5aaf01_0_1"/>
          <p:cNvSpPr txBox="1"/>
          <p:nvPr>
            <p:ph idx="4294967295" type="body"/>
          </p:nvPr>
        </p:nvSpPr>
        <p:spPr>
          <a:xfrm>
            <a:off x="384925" y="9695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200"/>
              <a:t>Accurate translations ensure timely health &amp; safety decisions.</a:t>
            </a:r>
            <a:endParaRPr sz="22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200"/>
              <a:t>Promotes accurate internal functioning with quick turnaround time to spread information</a:t>
            </a:r>
            <a:endParaRPr sz="22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2200"/>
              <a:t>Supports environmental justice for vulnerable populations.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81" name="Google Shape;81;g32fbd5aaf0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200" y="2887150"/>
            <a:ext cx="6274675" cy="318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2fbd5aaf01_0_1"/>
          <p:cNvSpPr txBox="1"/>
          <p:nvPr/>
        </p:nvSpPr>
        <p:spPr>
          <a:xfrm>
            <a:off x="7348875" y="5770425"/>
            <a:ext cx="1419000" cy="2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dk1"/>
                </a:solidFill>
              </a:rPr>
              <a:t>Pasadena</a:t>
            </a:r>
            <a:r>
              <a:rPr lang="en-US" sz="700">
                <a:solidFill>
                  <a:schemeClr val="dk1"/>
                </a:solidFill>
              </a:rPr>
              <a:t> Fire 2025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5943600" y="6324600"/>
            <a:ext cx="3162774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http://renewmentcounseling.com/i-did-not-have-a-choice/</a:t>
            </a:r>
            <a:endParaRPr/>
          </a:p>
        </p:txBody>
      </p:sp>
      <p:sp>
        <p:nvSpPr>
          <p:cNvPr id="91" name="Google Shape;9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Sponsored by USFS AirFire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an organization specializing in wildfire smoke forecasting </a:t>
            </a:r>
            <a:r>
              <a:rPr lang="en-US" sz="2200"/>
              <a:t>&amp; air quality modeling.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Collaboration ensures scientific accuracy in translations and removes manual overhead by automating this process.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92" name="Google Shape;92;p3"/>
          <p:cNvSpPr txBox="1"/>
          <p:nvPr/>
        </p:nvSpPr>
        <p:spPr>
          <a:xfrm>
            <a:off x="680050" y="304125"/>
            <a:ext cx="78513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Project Sponsor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650" y="3565475"/>
            <a:ext cx="2789375" cy="24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646350" y="256825"/>
            <a:ext cx="78513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Our Team’s Interest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02" name="Google Shape;102;p4"/>
          <p:cNvSpPr txBox="1"/>
          <p:nvPr>
            <p:ph idx="1" type="body"/>
          </p:nvPr>
        </p:nvSpPr>
        <p:spPr>
          <a:xfrm>
            <a:off x="304800" y="15699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As Information Management students, we work with data while considering ethics &amp; privacy.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This project is an opportunity to apply our responsible AI learnings in a real world setting.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We’re excited to use data driven solutions to create inclusive, community-focused technology.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Challenges</a:t>
            </a:r>
            <a:endParaRPr/>
          </a:p>
        </p:txBody>
      </p:sp>
      <p:sp>
        <p:nvSpPr>
          <p:cNvPr id="111" name="Google Shape;111;p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Budget constraints ~$100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Delay in API Key</a:t>
            </a:r>
            <a:endParaRPr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API: </a:t>
            </a:r>
            <a:r>
              <a:rPr lang="en-US" sz="2200" u="sng"/>
              <a:t>a</a:t>
            </a:r>
            <a:r>
              <a:rPr lang="en-US" sz="2200"/>
              <a:t>pplication </a:t>
            </a:r>
            <a:r>
              <a:rPr lang="en-US" sz="2200" u="sng"/>
              <a:t>p</a:t>
            </a:r>
            <a:r>
              <a:rPr lang="en-US" sz="2200"/>
              <a:t>rogramming </a:t>
            </a:r>
            <a:r>
              <a:rPr lang="en-US" sz="2200" u="sng"/>
              <a:t>i</a:t>
            </a:r>
            <a:r>
              <a:rPr lang="en-US" sz="2200"/>
              <a:t>nterface</a:t>
            </a:r>
            <a:endParaRPr sz="2200"/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How software </a:t>
            </a:r>
            <a:r>
              <a:rPr i="1" lang="en-US" sz="2200"/>
              <a:t>talk </a:t>
            </a:r>
            <a:r>
              <a:rPr lang="en-US" sz="2200"/>
              <a:t>to each other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Cleaning data of duplicates and complete pairs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7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Set MVP goals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Recurring meeting with sponsor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Established workflows and tasks for each member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Development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Testing/training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Admin/documents master</a:t>
            </a:r>
            <a:endParaRPr sz="2200"/>
          </a:p>
        </p:txBody>
      </p:sp>
      <p:sp>
        <p:nvSpPr>
          <p:cNvPr id="120" name="Google Shape;12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Milestones Achieved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the “Stack”</a:t>
            </a:r>
            <a:endParaRPr/>
          </a:p>
        </p:txBody>
      </p:sp>
      <p:graphicFrame>
        <p:nvGraphicFramePr>
          <p:cNvPr id="129" name="Google Shape;129;p8"/>
          <p:cNvGraphicFramePr/>
          <p:nvPr/>
        </p:nvGraphicFramePr>
        <p:xfrm>
          <a:off x="991675" y="141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{85BEF795-7BD0-4EBA-9CAD-04A4F0793EF0}</a:tableStyleId>
              </a:tblPr>
              <a:tblGrid>
                <a:gridCol w="3482350"/>
                <a:gridCol w="3482350"/>
              </a:tblGrid>
              <a:tr h="11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Javascript (JS)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Code that allows webpages interactive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Node.js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Allows JS code to run locally on a computer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96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NPM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Manages packages for Node</a:t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136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Express.js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 node package that manages and routes servers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f94034e5a_0_56"/>
          <p:cNvSpPr/>
          <p:nvPr/>
        </p:nvSpPr>
        <p:spPr>
          <a:xfrm>
            <a:off x="0" y="6172200"/>
            <a:ext cx="9144000" cy="152400"/>
          </a:xfrm>
          <a:prstGeom prst="rect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2f94034e5a_0_56"/>
          <p:cNvSpPr/>
          <p:nvPr/>
        </p:nvSpPr>
        <p:spPr>
          <a:xfrm>
            <a:off x="0" y="6096000"/>
            <a:ext cx="304800" cy="304800"/>
          </a:xfrm>
          <a:prstGeom prst="ellipse">
            <a:avLst/>
          </a:prstGeom>
          <a:gradFill>
            <a:gsLst>
              <a:gs pos="0">
                <a:schemeClr val="dk1"/>
              </a:gs>
              <a:gs pos="50000">
                <a:srgbClr val="DAEEF3"/>
              </a:gs>
              <a:gs pos="100000">
                <a:srgbClr val="0047FF">
                  <a:alpha val="9803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2f94034e5a_0_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the “Stack”</a:t>
            </a:r>
            <a:endParaRPr/>
          </a:p>
        </p:txBody>
      </p:sp>
      <p:graphicFrame>
        <p:nvGraphicFramePr>
          <p:cNvPr id="138" name="Google Shape;138;g32f94034e5a_0_56"/>
          <p:cNvGraphicFramePr/>
          <p:nvPr/>
        </p:nvGraphicFramePr>
        <p:xfrm>
          <a:off x="991675" y="141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{85BEF795-7BD0-4EBA-9CAD-04A4F0793EF0}</a:tableStyleId>
              </a:tblPr>
              <a:tblGrid>
                <a:gridCol w="3482350"/>
                <a:gridCol w="3482350"/>
              </a:tblGrid>
              <a:tr h="118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ChatGPT API</a:t>
                      </a:r>
                      <a:endParaRPr sz="2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Service from OpenAI in which different models can be accessed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contingent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 on payment per usage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18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Github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5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Platform to implement version control on </a:t>
                      </a:r>
                      <a:r>
                        <a:rPr lang="en-US" sz="2000">
                          <a:solidFill>
                            <a:schemeClr val="dk1"/>
                          </a:solidFill>
                        </a:rPr>
                        <a:t>any repository stored there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2012-04-03T01:02:53Z</dcterms:created>
  <dc:creator>Administrator</dc:creator>
</cp:coreProperties>
</file>